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3"/>
  </p:notesMasterIdLst>
  <p:sldIdLst>
    <p:sldId id="2308" r:id="rId2"/>
    <p:sldId id="384" r:id="rId3"/>
    <p:sldId id="2310" r:id="rId4"/>
    <p:sldId id="2311" r:id="rId5"/>
    <p:sldId id="1328" r:id="rId6"/>
    <p:sldId id="1329" r:id="rId7"/>
    <p:sldId id="2312" r:id="rId8"/>
    <p:sldId id="2321" r:id="rId9"/>
    <p:sldId id="2199" r:id="rId10"/>
    <p:sldId id="1665" r:id="rId11"/>
    <p:sldId id="2316" r:id="rId12"/>
    <p:sldId id="849" r:id="rId13"/>
    <p:sldId id="1537" r:id="rId14"/>
    <p:sldId id="2315" r:id="rId15"/>
    <p:sldId id="2317" r:id="rId16"/>
    <p:sldId id="1652" r:id="rId17"/>
    <p:sldId id="1653" r:id="rId18"/>
    <p:sldId id="1334" r:id="rId19"/>
    <p:sldId id="1542" r:id="rId20"/>
    <p:sldId id="1543" r:id="rId21"/>
    <p:sldId id="2318" r:id="rId22"/>
    <p:sldId id="2314" r:id="rId23"/>
    <p:sldId id="2319" r:id="rId24"/>
    <p:sldId id="2273" r:id="rId25"/>
    <p:sldId id="2320" r:id="rId26"/>
    <p:sldId id="1365" r:id="rId27"/>
    <p:sldId id="1366" r:id="rId28"/>
    <p:sldId id="1373" r:id="rId29"/>
    <p:sldId id="1374" r:id="rId30"/>
    <p:sldId id="1672" r:id="rId31"/>
    <p:sldId id="148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  <p:cmAuthor id="2" name="zhiqin xu" initials="zx" lastIdx="1" clrIdx="1">
    <p:extLst>
      <p:ext uri="{19B8F6BF-5375-455C-9EA6-DF929625EA0E}">
        <p15:presenceInfo xmlns:p15="http://schemas.microsoft.com/office/powerpoint/2012/main" userId="5f8d2dde702fd7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4" autoAdjust="0"/>
    <p:restoredTop sz="89457" autoAdjust="0"/>
  </p:normalViewPr>
  <p:slideViewPr>
    <p:cSldViewPr snapToGrid="0">
      <p:cViewPr varScale="1">
        <p:scale>
          <a:sx n="144" d="100"/>
          <a:sy n="144" d="100"/>
        </p:scale>
        <p:origin x="1432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2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05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680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12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409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581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044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383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57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2023/11/20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22386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40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2023/11/20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rxiv.org/abs/1901.06523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11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0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>
            <a:extLst>
              <a:ext uri="{FF2B5EF4-FFF2-40B4-BE49-F238E27FC236}">
                <a16:creationId xmlns:a16="http://schemas.microsoft.com/office/drawing/2014/main" id="{D51A3BC7-E22A-461F-851C-9389DC35C5CC}"/>
              </a:ext>
            </a:extLst>
          </p:cNvPr>
          <p:cNvSpPr txBox="1">
            <a:spLocks/>
          </p:cNvSpPr>
          <p:nvPr/>
        </p:nvSpPr>
        <p:spPr>
          <a:xfrm>
            <a:off x="4130833" y="6017830"/>
            <a:ext cx="3987687" cy="648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81372" indent="-381372" algn="ctr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80000"/>
              <a:buFontTx/>
              <a:buBlip>
                <a:blip r:embed="rId3"/>
              </a:buBlip>
              <a:defRPr lang="zh-CN" altLang="en-US" sz="2400" b="1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914401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70000"/>
              <a:buFontTx/>
              <a:buBlip>
                <a:blip r:embed="rId3"/>
              </a:buBlip>
              <a:defRPr sz="20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524003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4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743205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9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4079800"/>
            <a:ext cx="12192000" cy="19807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864017">
              <a:lnSpc>
                <a:spcPct val="125000"/>
              </a:lnSpc>
              <a:defRPr/>
            </a:pPr>
            <a:r>
              <a:rPr lang="zh-CN" altLang="en-US" sz="4000" kern="1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现象驱动的理论研究</a:t>
            </a:r>
            <a:r>
              <a:rPr lang="en-US" altLang="zh-CN" sz="4000" kern="1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—Artificial Neural Science</a:t>
            </a:r>
          </a:p>
          <a:p>
            <a:pPr marL="0" marR="0" lvl="0" indent="0" algn="ctr" defTabSz="864017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许志钦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ctr" defTabSz="864017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Jiao Tong University</a:t>
            </a:r>
          </a:p>
          <a:p>
            <a:pPr marL="0" marR="0" lvl="0" indent="0" algn="ctr" defTabSz="864017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146F80-E46A-4A43-894B-876323D5B8E9}" type="datetime2"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Monday, November 20, 2023</a:t>
            </a:fld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45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2808288"/>
            <a:ext cx="12192000" cy="620712"/>
          </a:xfrm>
        </p:spPr>
        <p:txBody>
          <a:bodyPr/>
          <a:lstStyle/>
          <a:p>
            <a:pPr algn="ctr"/>
            <a:r>
              <a:rPr lang="en-US" altLang="zh-CN" sz="3200" dirty="0"/>
              <a:t>Overparameterization</a:t>
            </a:r>
            <a:r>
              <a:rPr lang="zh-CN" altLang="en-US" sz="3200" dirty="0"/>
              <a:t> </a:t>
            </a:r>
            <a:r>
              <a:rPr lang="en-US" altLang="zh-CN" sz="3200" dirty="0"/>
              <a:t>puzzle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17333" y="2808288"/>
            <a:ext cx="5624513" cy="62071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Is NN really so complex?</a:t>
            </a:r>
          </a:p>
        </p:txBody>
      </p:sp>
    </p:spTree>
    <p:extLst>
      <p:ext uri="{BB962C8B-B14F-4D97-AF65-F5344CB8AC3E}">
        <p14:creationId xmlns:p14="http://schemas.microsoft.com/office/powerpoint/2010/main" val="153234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A7104AD-B24F-4720-9144-5B7234B9AC2A}"/>
              </a:ext>
            </a:extLst>
          </p:cNvPr>
          <p:cNvSpPr txBox="1"/>
          <p:nvPr/>
        </p:nvSpPr>
        <p:spPr>
          <a:xfrm>
            <a:off x="1919654" y="4756639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700" dirty="0">
                <a:solidFill>
                  <a:srgbClr val="FFFFFF"/>
                </a:solidFill>
                <a:latin typeface="Times New Roman"/>
              </a:rPr>
              <a:t>1989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0C7957-0BAA-47E0-A62E-1C9B75DE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6" y="1170914"/>
            <a:ext cx="8622615" cy="37508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D7704A3-78CD-CB78-E485-F23BBBBA97B5}"/>
              </a:ext>
            </a:extLst>
          </p:cNvPr>
          <p:cNvSpPr txBox="1">
            <a:spLocks/>
          </p:cNvSpPr>
          <p:nvPr/>
        </p:nvSpPr>
        <p:spPr>
          <a:xfrm>
            <a:off x="4168406" y="5221862"/>
            <a:ext cx="5624513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/>
                </a:solidFill>
              </a:rPr>
              <a:t>Yes,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NN is complex!</a:t>
            </a:r>
          </a:p>
        </p:txBody>
      </p:sp>
    </p:spTree>
    <p:extLst>
      <p:ext uri="{BB962C8B-B14F-4D97-AF65-F5344CB8AC3E}">
        <p14:creationId xmlns:p14="http://schemas.microsoft.com/office/powerpoint/2010/main" val="3225634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Start from traditional generalization gap</a:t>
            </a:r>
            <a:endParaRPr lang="zh-CN" altLang="en-US" dirty="0"/>
          </a:p>
        </p:txBody>
      </p:sp>
      <p:pic>
        <p:nvPicPr>
          <p:cNvPr id="18" name="Picture 8" descr="var_bias_sample">
            <a:extLst>
              <a:ext uri="{FF2B5EF4-FFF2-40B4-BE49-F238E27FC236}">
                <a16:creationId xmlns:a16="http://schemas.microsoft.com/office/drawing/2014/main" id="{827D767B-254F-47A7-B67D-9A41F67C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36" y="2474622"/>
            <a:ext cx="4267200" cy="279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CFDAEE-0E1F-4D74-B099-8F79C3097CF3}"/>
              </a:ext>
            </a:extLst>
          </p:cNvPr>
          <p:cNvCxnSpPr/>
          <p:nvPr/>
        </p:nvCxnSpPr>
        <p:spPr>
          <a:xfrm>
            <a:off x="10864641" y="3773860"/>
            <a:ext cx="0" cy="914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17C69F9-FA8C-401F-BDC6-3707EA5830ED}"/>
              </a:ext>
            </a:extLst>
          </p:cNvPr>
          <p:cNvSpPr txBox="1"/>
          <p:nvPr/>
        </p:nvSpPr>
        <p:spPr>
          <a:xfrm>
            <a:off x="8621149" y="1928399"/>
            <a:ext cx="275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Generalization Gap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96E02E-EA2B-445C-A40A-635F29BC5220}"/>
              </a:ext>
            </a:extLst>
          </p:cNvPr>
          <p:cNvSpPr txBox="1"/>
          <p:nvPr/>
        </p:nvSpPr>
        <p:spPr>
          <a:xfrm>
            <a:off x="2868603" y="1018135"/>
            <a:ext cx="686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 complexity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 Large generalization gap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39AD26-FD0B-49E4-AF30-3703605D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7" y="2328509"/>
            <a:ext cx="6905699" cy="294804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664D49B-DE43-7A0B-1FC7-7778B7988B56}"/>
              </a:ext>
            </a:extLst>
          </p:cNvPr>
          <p:cNvSpPr txBox="1">
            <a:spLocks/>
          </p:cNvSpPr>
          <p:nvPr/>
        </p:nvSpPr>
        <p:spPr>
          <a:xfrm>
            <a:off x="1509279" y="5276556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/>
                </a:solidFill>
              </a:rPr>
              <a:t>Traditional wisdom: Too complex is trouble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56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Overparameterization</a:t>
            </a:r>
            <a:r>
              <a:rPr lang="zh-CN" altLang="en-US" sz="3200" dirty="0"/>
              <a:t> </a:t>
            </a:r>
            <a:r>
              <a:rPr lang="en-US" altLang="zh-CN" sz="3200" dirty="0"/>
              <a:t>puzzle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8028878" y="5916394"/>
            <a:ext cx="416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Breiman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 1995, 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6633372" y="2665117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F4145A7-8517-E8EC-419D-96A3EC8A641A}"/>
              </a:ext>
            </a:extLst>
          </p:cNvPr>
          <p:cNvSpPr txBox="1">
            <a:spLocks/>
          </p:cNvSpPr>
          <p:nvPr/>
        </p:nvSpPr>
        <p:spPr>
          <a:xfrm>
            <a:off x="2126313" y="5407759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/>
                </a:solidFill>
              </a:rPr>
              <a:t>This trouble ignores deep learning?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74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2808288"/>
            <a:ext cx="12192000" cy="620712"/>
          </a:xfrm>
        </p:spPr>
        <p:txBody>
          <a:bodyPr/>
          <a:lstStyle/>
          <a:p>
            <a:pPr algn="ctr"/>
            <a:r>
              <a:rPr lang="en-US" altLang="zh-CN" sz="3200" dirty="0"/>
              <a:t>Frequency Principle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2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spatial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DNN fitting</a:t>
            </a:r>
          </a:p>
        </p:txBody>
      </p:sp>
      <p:pic>
        <p:nvPicPr>
          <p:cNvPr id="7" name="animationxy">
            <a:hlinkClick r:id="" action="ppaction://media"/>
            <a:extLst>
              <a:ext uri="{FF2B5EF4-FFF2-40B4-BE49-F238E27FC236}">
                <a16:creationId xmlns:a16="http://schemas.microsoft.com/office/drawing/2014/main" id="{FF6965F0-5769-4989-B5E7-8BAC4A9E8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496" y="933964"/>
            <a:ext cx="7888660" cy="5256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2E46A1-CE75-410D-99F2-4BFFBB2F43D6}"/>
              </a:ext>
            </a:extLst>
          </p:cNvPr>
          <p:cNvSpPr txBox="1"/>
          <p:nvPr/>
        </p:nvSpPr>
        <p:spPr>
          <a:xfrm>
            <a:off x="4639377" y="934277"/>
            <a:ext cx="417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From landscape to detail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701FD5-C30C-4284-A3FC-0BFBE1DD5EE9}"/>
              </a:ext>
            </a:extLst>
          </p:cNvPr>
          <p:cNvSpPr txBox="1"/>
          <p:nvPr/>
        </p:nvSpPr>
        <p:spPr>
          <a:xfrm>
            <a:off x="0" y="6362520"/>
            <a:ext cx="955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Book Antiqua"/>
                <a:ea typeface="黑体"/>
              </a:rPr>
              <a:t>[1] </a:t>
            </a:r>
            <a:r>
              <a:rPr lang="zh-CN" altLang="en-US" sz="1800" b="1" dirty="0">
                <a:solidFill>
                  <a:schemeClr val="bg1"/>
                </a:solidFill>
                <a:latin typeface="Book Antiqua"/>
                <a:ea typeface="黑体"/>
              </a:rPr>
              <a:t>Xu*, </a:t>
            </a:r>
            <a:r>
              <a:rPr lang="zh-CN" altLang="en-US" sz="1800" dirty="0">
                <a:solidFill>
                  <a:schemeClr val="bg1"/>
                </a:solidFill>
                <a:latin typeface="Book Antiqua"/>
                <a:ea typeface="黑体"/>
              </a:rPr>
              <a:t>Zhang, Xiao, 1807.01251, ICONIP</a:t>
            </a:r>
            <a:r>
              <a:rPr lang="en-US" altLang="zh-CN" sz="1800" dirty="0">
                <a:solidFill>
                  <a:schemeClr val="bg1"/>
                </a:solidFill>
                <a:latin typeface="Book Antiqua"/>
                <a:ea typeface="黑体"/>
              </a:rPr>
              <a:t>, </a:t>
            </a:r>
            <a:r>
              <a:rPr lang="zh-CN" altLang="en-US" sz="1800" dirty="0">
                <a:solidFill>
                  <a:schemeClr val="bg1"/>
                </a:solidFill>
                <a:latin typeface="Book Antiqua"/>
                <a:ea typeface="黑体"/>
              </a:rPr>
              <a:t>[2] </a:t>
            </a:r>
            <a:r>
              <a:rPr lang="zh-CN" altLang="en-US" sz="1800" b="1" dirty="0">
                <a:solidFill>
                  <a:schemeClr val="bg1"/>
                </a:solidFill>
                <a:latin typeface="Book Antiqua"/>
                <a:ea typeface="黑体"/>
              </a:rPr>
              <a:t>Xu*, </a:t>
            </a:r>
            <a:r>
              <a:rPr lang="zh-CN" altLang="en-US" sz="1800" dirty="0">
                <a:solidFill>
                  <a:schemeClr val="bg1"/>
                </a:solidFill>
                <a:latin typeface="Book Antiqua"/>
                <a:ea typeface="黑体"/>
              </a:rPr>
              <a:t>Zhang, Luo, Xiao, Ma, 1901.06523, CiCP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8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D91A70C9-8EFD-414E-9794-CEC0C8944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508" y="1115775"/>
            <a:ext cx="6943021" cy="4626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Fourier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DNN fitting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BDB4F-E0BB-471F-B672-CF5A16DA6D0B}"/>
              </a:ext>
            </a:extLst>
          </p:cNvPr>
          <p:cNvSpPr txBox="1"/>
          <p:nvPr/>
        </p:nvSpPr>
        <p:spPr>
          <a:xfrm>
            <a:off x="6015700" y="5665223"/>
            <a:ext cx="2454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Frequency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45A69-737C-4C7B-A8C1-398168335651}"/>
              </a:ext>
            </a:extLst>
          </p:cNvPr>
          <p:cNvSpPr txBox="1"/>
          <p:nvPr/>
        </p:nvSpPr>
        <p:spPr>
          <a:xfrm rot="16200000">
            <a:off x="2212812" y="3081218"/>
            <a:ext cx="18158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Amplitude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EFFDE-9D4B-431D-AAC5-3C626AF04B96}"/>
              </a:ext>
            </a:extLst>
          </p:cNvPr>
          <p:cNvSpPr txBox="1"/>
          <p:nvPr/>
        </p:nvSpPr>
        <p:spPr>
          <a:xfrm>
            <a:off x="1674796" y="934277"/>
            <a:ext cx="858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2"/>
                </a:solidFill>
              </a:rPr>
              <a:t>Frequency principle: From low frequency to high frequency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70714-957A-4A79-9B11-05C4A1FF2435}"/>
              </a:ext>
            </a:extLst>
          </p:cNvPr>
          <p:cNvSpPr txBox="1"/>
          <p:nvPr/>
        </p:nvSpPr>
        <p:spPr>
          <a:xfrm>
            <a:off x="0" y="6362520"/>
            <a:ext cx="955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Book Antiqua"/>
                <a:ea typeface="黑体"/>
              </a:rPr>
              <a:t>[1] </a:t>
            </a:r>
            <a:r>
              <a:rPr lang="zh-CN" altLang="en-US" sz="1800" b="1" dirty="0">
                <a:solidFill>
                  <a:schemeClr val="bg1"/>
                </a:solidFill>
                <a:latin typeface="Book Antiqua"/>
                <a:ea typeface="黑体"/>
              </a:rPr>
              <a:t>Xu*, </a:t>
            </a:r>
            <a:r>
              <a:rPr lang="zh-CN" altLang="en-US" sz="1800" dirty="0">
                <a:solidFill>
                  <a:schemeClr val="bg1"/>
                </a:solidFill>
                <a:latin typeface="Book Antiqua"/>
                <a:ea typeface="黑体"/>
              </a:rPr>
              <a:t>Zhang, Xiao, 1807.01251, ICONIP</a:t>
            </a:r>
            <a:r>
              <a:rPr lang="en-US" altLang="zh-CN" sz="1800" dirty="0">
                <a:solidFill>
                  <a:schemeClr val="bg1"/>
                </a:solidFill>
                <a:latin typeface="Book Antiqua"/>
                <a:ea typeface="黑体"/>
              </a:rPr>
              <a:t>, </a:t>
            </a:r>
            <a:r>
              <a:rPr lang="zh-CN" altLang="en-US" sz="1800" dirty="0">
                <a:solidFill>
                  <a:schemeClr val="bg1"/>
                </a:solidFill>
                <a:latin typeface="Book Antiqua"/>
                <a:ea typeface="黑体"/>
              </a:rPr>
              <a:t>[2] </a:t>
            </a:r>
            <a:r>
              <a:rPr lang="zh-CN" altLang="en-US" sz="1800" b="1" dirty="0">
                <a:solidFill>
                  <a:schemeClr val="bg1"/>
                </a:solidFill>
                <a:latin typeface="Book Antiqua"/>
                <a:ea typeface="黑体"/>
              </a:rPr>
              <a:t>Xu*, </a:t>
            </a:r>
            <a:r>
              <a:rPr lang="zh-CN" altLang="en-US" sz="1800" dirty="0">
                <a:solidFill>
                  <a:schemeClr val="bg1"/>
                </a:solidFill>
                <a:latin typeface="Book Antiqua"/>
                <a:ea typeface="黑体"/>
              </a:rPr>
              <a:t>Zhang, Luo, Xiao, Ma, 1901.06523, CiCP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Important problems in this field 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22DD67F-50C9-4AFD-AA3C-009CF414AEC9}"/>
              </a:ext>
            </a:extLst>
          </p:cNvPr>
          <p:cNvSpPr txBox="1">
            <a:spLocks/>
          </p:cNvSpPr>
          <p:nvPr/>
        </p:nvSpPr>
        <p:spPr>
          <a:xfrm>
            <a:off x="4132321" y="918681"/>
            <a:ext cx="4076299" cy="58403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Equal amplitudes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DC9C22-C802-4B08-AA95-FA583E12977F}"/>
                  </a:ext>
                </a:extLst>
              </p:cNvPr>
              <p:cNvSpPr txBox="1"/>
              <p:nvPr/>
            </p:nvSpPr>
            <p:spPr>
              <a:xfrm>
                <a:off x="1590853" y="5659402"/>
                <a:ext cx="433189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DC9C22-C802-4B08-AA95-FA583E129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53" y="5659402"/>
                <a:ext cx="433189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FB59D18-AB3C-4B73-A68F-DA98EE2E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968" y="5663554"/>
            <a:ext cx="3529013" cy="4835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B1452D-2F8E-476E-AF56-3152E337F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666" y="1765347"/>
            <a:ext cx="9990667" cy="3894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E5501C-CD46-4357-B1F2-7DF7088213A8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6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88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70A3F-7FC1-44CB-91A7-8AF9D5A2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data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A43CDC-86EC-406B-90F5-E7EEB4F7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98" y="1554816"/>
            <a:ext cx="8931691" cy="33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DF1C3C9-36B3-5C4C-9404-EA8261C05D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8938" y="60317"/>
            <a:ext cx="8870950" cy="573088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“平平无奇”的深度神经网络（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26" name="Picture 2" descr="What are Neural Networks? | IBM">
            <a:extLst>
              <a:ext uri="{FF2B5EF4-FFF2-40B4-BE49-F238E27FC236}">
                <a16:creationId xmlns:a16="http://schemas.microsoft.com/office/drawing/2014/main" id="{27789468-0691-C64F-8A7B-DB56B8A779DB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" y="1379505"/>
            <a:ext cx="5500688" cy="39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64B42A7-C4A2-2545-8F64-A69C062CC941}"/>
              </a:ext>
            </a:extLst>
          </p:cNvPr>
          <p:cNvSpPr/>
          <p:nvPr/>
        </p:nvSpPr>
        <p:spPr>
          <a:xfrm>
            <a:off x="1717248" y="6348654"/>
            <a:ext cx="6161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https://www.ibm.com/cloud/learn/neural-networks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46679E-D4C8-2240-893A-A2F9F3D8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3" y="3716923"/>
            <a:ext cx="3506296" cy="507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F5188EA-FEEF-2C43-AF7D-CA4DE1F84B70}"/>
                  </a:ext>
                </a:extLst>
              </p:cNvPr>
              <p:cNvSpPr txBox="1"/>
              <p:nvPr/>
            </p:nvSpPr>
            <p:spPr>
              <a:xfrm>
                <a:off x="6100970" y="1970807"/>
                <a:ext cx="2732601" cy="4895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i="1" dirty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kumimoji="1"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kumimoji="1"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kumimoji="1"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kumimoji="1" lang="en-US" altLang="zh-CN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F5188EA-FEEF-2C43-AF7D-CA4DE1F8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970" y="1970807"/>
                <a:ext cx="2732601" cy="489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81A3D5-BCDE-1D4C-B119-A1EA6182B8C7}"/>
              </a:ext>
            </a:extLst>
          </p:cNvPr>
          <p:cNvGrpSpPr/>
          <p:nvPr/>
        </p:nvGrpSpPr>
        <p:grpSpPr>
          <a:xfrm>
            <a:off x="5906676" y="2950451"/>
            <a:ext cx="3190645" cy="574183"/>
            <a:chOff x="5521423" y="3002978"/>
            <a:chExt cx="3419573" cy="5715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8B0E931-5665-914A-BFA3-55FE39BB7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196" y="3002978"/>
              <a:ext cx="2844800" cy="5715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30A3634-7160-004F-A0FE-F6086421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1423" y="3110374"/>
              <a:ext cx="584200" cy="33020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DB00B151-C08C-4246-B1CC-C1B8A7567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65" y="4386848"/>
            <a:ext cx="1823628" cy="385114"/>
          </a:xfrm>
          <a:prstGeom prst="rect">
            <a:avLst/>
          </a:prstGeom>
        </p:spPr>
      </p:pic>
      <p:pic>
        <p:nvPicPr>
          <p:cNvPr id="2050" name="Picture 2" descr="https://gimg2.baidu.com/image_search/src=http%3A%2F%2Fc-ssl.duitang.com%2Fuploads%2Fitem%2F201708%2F11%2F20170811232330_L4vMt.jpeg&amp;refer=http%3A%2F%2Fc-ssl.duitang.com&amp;app=2002&amp;size=f9999,10000&amp;q=a80&amp;n=0&amp;g=0n&amp;fmt=auto?sec=1690938810&amp;t=9e24b7a76af34e76ef3efa2287d5e8b7">
            <a:extLst>
              <a:ext uri="{FF2B5EF4-FFF2-40B4-BE49-F238E27FC236}">
                <a16:creationId xmlns:a16="http://schemas.microsoft.com/office/drawing/2014/main" id="{FCC841BD-B0EE-48F1-A03D-4E7130166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72" y="4070165"/>
            <a:ext cx="2663118" cy="272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B3F5082-A025-4118-8EE1-C0B0E9332558}"/>
                  </a:ext>
                </a:extLst>
              </p:cNvPr>
              <p:cNvSpPr txBox="1"/>
              <p:nvPr/>
            </p:nvSpPr>
            <p:spPr>
              <a:xfrm>
                <a:off x="9633615" y="1597365"/>
                <a:ext cx="230892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0000FF"/>
                    </a:solidFill>
                  </a:rPr>
                  <a:t>It powers</a:t>
                </a:r>
              </a:p>
              <a:p>
                <a:pPr algn="ctr"/>
                <a:r>
                  <a:rPr lang="en-US" altLang="zh-CN" sz="2800" b="1" dirty="0">
                    <a:solidFill>
                      <a:srgbClr val="0000FF"/>
                    </a:solidFill>
                  </a:rPr>
                  <a:t>AlphaGo, </a:t>
                </a:r>
                <a:r>
                  <a:rPr lang="en-US" altLang="zh-CN" sz="2800" b="1" dirty="0" err="1">
                    <a:solidFill>
                      <a:srgbClr val="0000FF"/>
                    </a:solidFill>
                  </a:rPr>
                  <a:t>AlphaFold</a:t>
                </a:r>
                <a:r>
                  <a:rPr lang="en-US" altLang="zh-CN" sz="2800" b="1" dirty="0">
                    <a:solidFill>
                      <a:srgbClr val="0000FF"/>
                    </a:solidFill>
                  </a:rPr>
                  <a:t>,</a:t>
                </a:r>
              </a:p>
              <a:p>
                <a:pPr algn="ctr"/>
                <a:r>
                  <a:rPr lang="en-US" altLang="zh-CN" sz="2800" b="1" dirty="0">
                    <a:solidFill>
                      <a:srgbClr val="0000FF"/>
                    </a:solidFill>
                  </a:rPr>
                  <a:t>GPT4,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B3F5082-A025-4118-8EE1-C0B0E9332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615" y="1597365"/>
                <a:ext cx="2308922" cy="2246769"/>
              </a:xfrm>
              <a:prstGeom prst="rect">
                <a:avLst/>
              </a:prstGeom>
              <a:blipFill>
                <a:blip r:embed="rId9"/>
                <a:stretch>
                  <a:fillRect t="-2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1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70A3F-7FC1-44CB-91A7-8AF9D5A2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73E50E-DC58-4F64-9454-163C74A4D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48" y="1727259"/>
            <a:ext cx="11840929" cy="32965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80D49C-CD91-4733-8015-A160F5D748C1}"/>
              </a:ext>
            </a:extLst>
          </p:cNvPr>
          <p:cNvSpPr txBox="1"/>
          <p:nvPr/>
        </p:nvSpPr>
        <p:spPr>
          <a:xfrm>
            <a:off x="0" y="6362520"/>
            <a:ext cx="955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Book Antiqua"/>
                <a:ea typeface="黑体"/>
              </a:rPr>
              <a:t>Xu*, </a:t>
            </a:r>
            <a:r>
              <a:rPr lang="zh-CN" altLang="en-US" sz="1800" dirty="0">
                <a:solidFill>
                  <a:schemeClr val="bg1"/>
                </a:solidFill>
                <a:latin typeface="Book Antiqua"/>
                <a:ea typeface="黑体"/>
              </a:rPr>
              <a:t>Zhang, Luo, Xiao, Ma, 1901.06523, CiCP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10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2808288"/>
            <a:ext cx="12192000" cy="620712"/>
          </a:xfrm>
        </p:spPr>
        <p:txBody>
          <a:bodyPr/>
          <a:lstStyle/>
          <a:p>
            <a:pPr algn="ctr"/>
            <a:r>
              <a:rPr lang="en-US" altLang="zh-CN" dirty="0"/>
              <a:t>Lottery ticket hypothesis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13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69173-ACC2-4C53-AF57-791A8E39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Lottery ticket hypothesis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4A1F31-0D08-4809-38A8-EC644530D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5775"/>
            <a:ext cx="12192000" cy="33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01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2808288"/>
            <a:ext cx="12192000" cy="620712"/>
          </a:xfrm>
        </p:spPr>
        <p:txBody>
          <a:bodyPr/>
          <a:lstStyle/>
          <a:p>
            <a:pPr algn="ctr"/>
            <a:r>
              <a:rPr kumimoji="1" lang="en-US" altLang="zh-CN" sz="3200" dirty="0"/>
              <a:t>Edge of stability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84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6712F-8EF4-4E2A-F47B-6A72B9D3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sz="3200" dirty="0"/>
              <a:t>Edge of stability</a:t>
            </a:r>
            <a:endParaRPr kumimoji="1"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B646D0-A855-F193-13A2-1711F4E4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2" y="959801"/>
            <a:ext cx="7772400" cy="31589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7E1B95D-93C0-8A8A-AF0F-75DBB3EFFA04}"/>
              </a:ext>
            </a:extLst>
          </p:cNvPr>
          <p:cNvSpPr txBox="1"/>
          <p:nvPr/>
        </p:nvSpPr>
        <p:spPr>
          <a:xfrm>
            <a:off x="364308" y="4282670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dirty="0">
                <a:solidFill>
                  <a:schemeClr val="tx2"/>
                </a:solidFill>
              </a:rPr>
              <a:t>https://www.enjoyalgorithms.com/blog/loss-and-cost-functions-in-machine-learning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8842E1-7193-883A-60C5-78F946CF2548}"/>
                  </a:ext>
                </a:extLst>
              </p:cNvPr>
              <p:cNvSpPr txBox="1"/>
              <p:nvPr/>
            </p:nvSpPr>
            <p:spPr>
              <a:xfrm>
                <a:off x="7992532" y="841908"/>
                <a:ext cx="2438401" cy="429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kumimoji="1" lang="en-US" altLang="zh-CN" sz="20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𝜂𝜆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zh-CN" sz="20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𝜂𝜆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:r>
                  <a:rPr kumimoji="1" lang="en-US" altLang="zh-CN" sz="2000" dirty="0">
                    <a:solidFill>
                      <a:schemeClr val="tx2"/>
                    </a:solidFill>
                  </a:rPr>
                  <a:t>Stable: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𝜂𝜆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−1&lt;1−</m:t>
                      </m:r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𝜂𝜆</m:t>
                      </m:r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kumimoji="1" lang="en-US" altLang="zh-CN" sz="2000" b="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𝜂𝜆</m:t>
                      </m:r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&lt;2</m:t>
                      </m:r>
                    </m:oMath>
                  </m:oMathPara>
                </a14:m>
                <a:endParaRPr kumimoji="1" lang="en-US" altLang="zh-CN" sz="2000" b="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zh-CN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:endParaRPr kumimoji="1" lang="zh-CN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8842E1-7193-883A-60C5-78F946CF2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532" y="841908"/>
                <a:ext cx="2438401" cy="4294189"/>
              </a:xfrm>
              <a:prstGeom prst="rect">
                <a:avLst/>
              </a:prstGeom>
              <a:blipFill>
                <a:blip r:embed="rId3"/>
                <a:stretch>
                  <a:fillRect l="-2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58A1AB2-28E5-156B-BC2C-599050255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59931"/>
            <a:ext cx="8619065" cy="11523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C666F3-C7ED-275F-405C-2F4B05780B8C}"/>
              </a:ext>
            </a:extLst>
          </p:cNvPr>
          <p:cNvSpPr txBox="1"/>
          <p:nvPr/>
        </p:nvSpPr>
        <p:spPr>
          <a:xfrm>
            <a:off x="8989392" y="5895965"/>
            <a:ext cx="320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Wu, Ma, E, </a:t>
            </a:r>
            <a:r>
              <a:rPr lang="en-US" altLang="zh-CN" sz="2000" dirty="0" err="1">
                <a:solidFill>
                  <a:schemeClr val="tx2"/>
                </a:solidFill>
              </a:rPr>
              <a:t>NeurIPS</a:t>
            </a:r>
            <a:r>
              <a:rPr lang="en-US" altLang="zh-CN" sz="2000" dirty="0">
                <a:solidFill>
                  <a:schemeClr val="tx2"/>
                </a:solidFill>
              </a:rPr>
              <a:t>, 2018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7A6C87-3D6E-4FC7-044A-025676AE2199}"/>
              </a:ext>
            </a:extLst>
          </p:cNvPr>
          <p:cNvSpPr txBox="1"/>
          <p:nvPr/>
        </p:nvSpPr>
        <p:spPr>
          <a:xfrm>
            <a:off x="897467" y="5774267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/>
              <a:t>Edge of stability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C5782E9-260A-9EF3-4BF1-14BC08C1970E}"/>
                  </a:ext>
                </a:extLst>
              </p:cNvPr>
              <p:cNvSpPr txBox="1"/>
              <p:nvPr/>
            </p:nvSpPr>
            <p:spPr>
              <a:xfrm>
                <a:off x="10583333" y="1137270"/>
                <a:ext cx="154093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 is eigen-value of Hessian for high-dim problem</a:t>
                </a:r>
                <a:endParaRPr kumimoji="1" lang="zh-CN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C5782E9-260A-9EF3-4BF1-14BC08C1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333" y="1137270"/>
                <a:ext cx="1540935" cy="1631216"/>
              </a:xfrm>
              <a:prstGeom prst="rect">
                <a:avLst/>
              </a:prstGeom>
              <a:blipFill>
                <a:blip r:embed="rId5"/>
                <a:stretch>
                  <a:fillRect l="-4098" t="-2326" r="-4098" b="-6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461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2808288"/>
            <a:ext cx="12192000" cy="620712"/>
          </a:xfrm>
        </p:spPr>
        <p:txBody>
          <a:bodyPr/>
          <a:lstStyle/>
          <a:p>
            <a:pPr algn="ctr"/>
            <a:r>
              <a:rPr lang="en-US" altLang="zh-CN" dirty="0"/>
              <a:t>Sharpness effect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2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1B651B-9261-7842-B3F4-AD507F22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Sharpness effect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A9DD4E-AC80-2747-9AAA-86B6DC76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238250"/>
            <a:ext cx="99949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8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1B651B-9261-7842-B3F4-AD507F22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list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7810B8-BA56-5F42-862E-115E499F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7" y="1701770"/>
            <a:ext cx="12002276" cy="34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1B651B-9261-7842-B3F4-AD507F22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list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7810B8-BA56-5F42-862E-115E499FB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550" y="1418741"/>
            <a:ext cx="11908900" cy="38153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14D555-82C1-1345-B9B0-AE850346B995}"/>
              </a:ext>
            </a:extLst>
          </p:cNvPr>
          <p:cNvSpPr txBox="1"/>
          <p:nvPr/>
        </p:nvSpPr>
        <p:spPr>
          <a:xfrm>
            <a:off x="381242" y="5567655"/>
            <a:ext cx="11190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effectLst/>
                <a:latin typeface="Helvetica" pitchFamily="2" charset="0"/>
              </a:rPr>
              <a:t> For all experiments, we used 10%  of the training data as batch size for the large-batch experiments</a:t>
            </a:r>
            <a:r>
              <a:rPr lang="zh-CN" altLang="en-US" dirty="0">
                <a:solidFill>
                  <a:schemeClr val="tx2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chemeClr val="tx2"/>
                </a:solidFill>
                <a:effectLst/>
                <a:latin typeface="Helvetica" pitchFamily="2" charset="0"/>
              </a:rPr>
              <a:t>and 256  data points for small-batch experiments.</a:t>
            </a:r>
          </a:p>
        </p:txBody>
      </p:sp>
    </p:spTree>
    <p:extLst>
      <p:ext uri="{BB962C8B-B14F-4D97-AF65-F5344CB8AC3E}">
        <p14:creationId xmlns:p14="http://schemas.microsoft.com/office/powerpoint/2010/main" val="1698776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1B651B-9261-7842-B3F4-AD507F22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1d cross section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BBF24F-CEE3-4C40-8D7D-7EF2697E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0 corresponds to the SB minimizer and 1 to the LB minimizer.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E2A86D-A106-9D4C-9F03-E6715C79A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338" y="1809750"/>
            <a:ext cx="8998580" cy="3238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374E2B-C4A7-504E-BCED-4F259525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38" y="5306980"/>
            <a:ext cx="8915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7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2FB4FC-D557-8675-7E40-3CBAFC06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神经网络越来越大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8DF00-9951-AEC1-8188-4CC5B1E5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20" y="960783"/>
            <a:ext cx="7313785" cy="45923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7FC7E8-2215-B418-4313-ABC272FD6B41}"/>
              </a:ext>
            </a:extLst>
          </p:cNvPr>
          <p:cNvSpPr txBox="1"/>
          <p:nvPr/>
        </p:nvSpPr>
        <p:spPr>
          <a:xfrm>
            <a:off x="5595488" y="5553160"/>
            <a:ext cx="6351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2"/>
                </a:solidFill>
              </a:rPr>
              <a:t>Guillaume Hocquet. Class Incremental Continual Learning in Deep Neural Networks. Université Paris-Saclay, 2021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C7E8EB-F930-BD5C-7C5E-D59EA380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20" y="1010431"/>
            <a:ext cx="3662669" cy="45768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2ED929-EA6A-FDCC-7E17-FE6B90991C4F}"/>
              </a:ext>
            </a:extLst>
          </p:cNvPr>
          <p:cNvSpPr txBox="1"/>
          <p:nvPr/>
        </p:nvSpPr>
        <p:spPr>
          <a:xfrm>
            <a:off x="975808" y="5737826"/>
            <a:ext cx="303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tx2"/>
                </a:solidFill>
              </a:rPr>
              <a:t>Suzana</a:t>
            </a:r>
            <a:r>
              <a:rPr lang="en-US" altLang="zh-CN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 err="1">
                <a:solidFill>
                  <a:schemeClr val="tx2"/>
                </a:solidFill>
              </a:rPr>
              <a:t>Herculano-Houzel</a:t>
            </a:r>
            <a:r>
              <a:rPr lang="en-US" altLang="zh-CN" sz="1200" dirty="0">
                <a:solidFill>
                  <a:schemeClr val="tx2"/>
                </a:solidFill>
              </a:rPr>
              <a:t>, 2009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87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0"/>
            <a:ext cx="12192000" cy="617538"/>
          </a:xfrm>
        </p:spPr>
        <p:txBody>
          <a:bodyPr/>
          <a:lstStyle/>
          <a:p>
            <a:pPr algn="ctr"/>
            <a:r>
              <a:rPr lang="en-US" altLang="zh-CN" b="1" dirty="0"/>
              <a:t>Condensation</a:t>
            </a:r>
            <a:br>
              <a:rPr lang="en-US" altLang="zh-CN" b="1" dirty="0"/>
            </a:br>
            <a:r>
              <a:rPr lang="zh-CN" altLang="en-US" b="1" dirty="0"/>
              <a:t>凝聚现象</a:t>
            </a:r>
          </a:p>
        </p:txBody>
      </p:sp>
    </p:spTree>
    <p:extLst>
      <p:ext uri="{BB962C8B-B14F-4D97-AF65-F5344CB8AC3E}">
        <p14:creationId xmlns:p14="http://schemas.microsoft.com/office/powerpoint/2010/main" val="2890586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2C2AA-3AA8-A20B-F00D-B66ECB82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677"/>
            <a:ext cx="12192000" cy="4622126"/>
          </a:xfrm>
          <a:prstGeom prst="rect">
            <a:avLst/>
          </a:prstGeom>
        </p:spPr>
      </p:pic>
      <p:sp>
        <p:nvSpPr>
          <p:cNvPr id="4" name="箭头: 上弧形 3">
            <a:extLst>
              <a:ext uri="{FF2B5EF4-FFF2-40B4-BE49-F238E27FC236}">
                <a16:creationId xmlns:a16="http://schemas.microsoft.com/office/drawing/2014/main" id="{6B03A400-F789-F9CA-17ED-D2264F8D5983}"/>
              </a:ext>
            </a:extLst>
          </p:cNvPr>
          <p:cNvSpPr/>
          <p:nvPr/>
        </p:nvSpPr>
        <p:spPr>
          <a:xfrm>
            <a:off x="6727372" y="1763448"/>
            <a:ext cx="3415392" cy="8980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6547F-970B-A57E-BFCF-6456397CA4C8}"/>
              </a:ext>
            </a:extLst>
          </p:cNvPr>
          <p:cNvSpPr txBox="1"/>
          <p:nvPr/>
        </p:nvSpPr>
        <p:spPr>
          <a:xfrm>
            <a:off x="7757434" y="1843151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kern="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Condense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6" name="箭头: 右弧形 5">
            <a:extLst>
              <a:ext uri="{FF2B5EF4-FFF2-40B4-BE49-F238E27FC236}">
                <a16:creationId xmlns:a16="http://schemas.microsoft.com/office/drawing/2014/main" id="{30890E2A-F21C-B516-3DC7-EEEB3D96980A}"/>
              </a:ext>
            </a:extLst>
          </p:cNvPr>
          <p:cNvSpPr/>
          <p:nvPr/>
        </p:nvSpPr>
        <p:spPr>
          <a:xfrm rot="5400000">
            <a:off x="8038029" y="3672159"/>
            <a:ext cx="794077" cy="30222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2F5E56-F793-AC7A-1051-EA2599CBF249}"/>
              </a:ext>
            </a:extLst>
          </p:cNvPr>
          <p:cNvSpPr txBox="1"/>
          <p:nvPr/>
        </p:nvSpPr>
        <p:spPr>
          <a:xfrm>
            <a:off x="8000457" y="4938476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kern="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Embedding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67554-0C61-FF8F-1A4C-160CCF8C7640}"/>
              </a:ext>
            </a:extLst>
          </p:cNvPr>
          <p:cNvSpPr/>
          <p:nvPr/>
        </p:nvSpPr>
        <p:spPr>
          <a:xfrm>
            <a:off x="9034214" y="5627023"/>
            <a:ext cx="2778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Luo#, Xu#, Ma, Zhang*, JMLR, 2021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EE92A3-B59B-F3BC-9597-B7D754B79DF0}"/>
              </a:ext>
            </a:extLst>
          </p:cNvPr>
          <p:cNvSpPr txBox="1"/>
          <p:nvPr/>
        </p:nvSpPr>
        <p:spPr>
          <a:xfrm>
            <a:off x="131800" y="978263"/>
            <a:ext cx="389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Initial:</a:t>
            </a:r>
            <a:r>
              <a:rPr lang="zh-CN" altLang="en-US" sz="2400" b="1" dirty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</a:rPr>
              <a:t>Neurons different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2BBA-908C-CF94-C49B-AAA7BFFCEC01}"/>
              </a:ext>
            </a:extLst>
          </p:cNvPr>
          <p:cNvSpPr txBox="1"/>
          <p:nvPr/>
        </p:nvSpPr>
        <p:spPr>
          <a:xfrm>
            <a:off x="4526551" y="978263"/>
            <a:ext cx="41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>
                <a:solidFill>
                  <a:schemeClr val="tx2"/>
                </a:solidFill>
              </a:rPr>
              <a:t>After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training: Clustered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FCEE4-28B1-5C51-4B63-1BF834EDD303}"/>
              </a:ext>
            </a:extLst>
          </p:cNvPr>
          <p:cNvSpPr txBox="1"/>
          <p:nvPr/>
        </p:nvSpPr>
        <p:spPr>
          <a:xfrm>
            <a:off x="8983579" y="977777"/>
            <a:ext cx="29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Effective small net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29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2FB4FC-D557-8675-7E40-3CBAFC06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为什么要发展理论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EAA81C-2326-B9F1-DDAD-17422A960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热力学第一定律：能量守恒</a:t>
            </a:r>
            <a:endParaRPr lang="en-US" altLang="zh-CN" dirty="0"/>
          </a:p>
          <a:p>
            <a:pPr lvl="1"/>
            <a:r>
              <a:rPr lang="zh-CN" altLang="en-US" dirty="0"/>
              <a:t>第一类永动机不可能，避免浪费精力</a:t>
            </a:r>
            <a:endParaRPr lang="en-US" altLang="zh-CN" dirty="0"/>
          </a:p>
          <a:p>
            <a:r>
              <a:rPr lang="zh-CN" altLang="en-US" dirty="0"/>
              <a:t>热力学第二定律：不可能从单一热源吸收能量，使之完全变为有用功而不产生其他影响。</a:t>
            </a:r>
            <a:endParaRPr lang="en-US" altLang="zh-CN" dirty="0"/>
          </a:p>
          <a:p>
            <a:pPr lvl="1"/>
            <a:r>
              <a:rPr lang="zh-CN" altLang="en-US" dirty="0"/>
              <a:t>第二类永动机不可能，避免浪费精力</a:t>
            </a:r>
            <a:endParaRPr lang="en-US" altLang="zh-CN" dirty="0"/>
          </a:p>
          <a:p>
            <a:r>
              <a:rPr lang="zh-CN" altLang="en-US" dirty="0"/>
              <a:t>化学</a:t>
            </a:r>
            <a:endParaRPr lang="en-US" altLang="zh-CN" dirty="0"/>
          </a:p>
          <a:p>
            <a:pPr lvl="1"/>
            <a:r>
              <a:rPr lang="zh-CN" altLang="en-US" dirty="0"/>
              <a:t>炼金术，把铜炼成金不可能，避免浪费精力</a:t>
            </a:r>
            <a:endParaRPr lang="en-US" altLang="zh-CN" dirty="0"/>
          </a:p>
          <a:p>
            <a:pPr lvl="1"/>
            <a:r>
              <a:rPr lang="zh-CN" altLang="en-US" dirty="0"/>
              <a:t>把木碳变成钻石 （高温高压）是可能的</a:t>
            </a:r>
            <a:endParaRPr lang="en-US" altLang="zh-CN" dirty="0"/>
          </a:p>
          <a:p>
            <a:r>
              <a:rPr lang="zh-CN" altLang="en-US" dirty="0"/>
              <a:t>理解</a:t>
            </a:r>
            <a:r>
              <a:rPr lang="en-US" altLang="zh-CN" dirty="0"/>
              <a:t>DNN</a:t>
            </a:r>
            <a:r>
              <a:rPr lang="zh-CN" altLang="en-US" dirty="0"/>
              <a:t>擅长什么和什么是困难的</a:t>
            </a:r>
            <a:endParaRPr lang="en-US" altLang="zh-CN" dirty="0"/>
          </a:p>
          <a:p>
            <a:pPr lvl="1"/>
            <a:r>
              <a:rPr lang="zh-CN" altLang="en-US" dirty="0"/>
              <a:t>例子：高频是困难的</a:t>
            </a:r>
            <a:endParaRPr lang="en-US" altLang="zh-CN" dirty="0"/>
          </a:p>
          <a:p>
            <a:pPr lvl="1"/>
            <a:r>
              <a:rPr lang="zh-CN" altLang="en-US" dirty="0"/>
              <a:t>问题：涌现是否一定要大模型、大数据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241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2DB9A2BE-FE48-4047-811E-1D908E00766E}"/>
              </a:ext>
            </a:extLst>
          </p:cNvPr>
          <p:cNvSpPr txBox="1">
            <a:spLocks/>
          </p:cNvSpPr>
          <p:nvPr/>
        </p:nvSpPr>
        <p:spPr>
          <a:xfrm>
            <a:off x="2018397" y="-45081"/>
            <a:ext cx="7772400" cy="92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理论研究现状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B50889-2A29-403D-B7C7-F0B29053FF2F}"/>
              </a:ext>
            </a:extLst>
          </p:cNvPr>
          <p:cNvSpPr/>
          <p:nvPr/>
        </p:nvSpPr>
        <p:spPr>
          <a:xfrm>
            <a:off x="384726" y="6418920"/>
            <a:ext cx="4541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https://www.sloww.co/blind-men-elephant/</a:t>
            </a:r>
          </a:p>
        </p:txBody>
      </p:sp>
      <p:pic>
        <p:nvPicPr>
          <p:cNvPr id="3" name="Picture 2" descr="The Blind Men and The Elephant: A Short Story about Perspective | Sloww">
            <a:extLst>
              <a:ext uri="{FF2B5EF4-FFF2-40B4-BE49-F238E27FC236}">
                <a16:creationId xmlns:a16="http://schemas.microsoft.com/office/drawing/2014/main" id="{47C9026E-0DDB-4317-A772-B4890E4B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" y="1044841"/>
            <a:ext cx="5853125" cy="507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97E6AD-C352-4F72-AA20-114EF7705EA2}"/>
              </a:ext>
            </a:extLst>
          </p:cNvPr>
          <p:cNvSpPr txBox="1"/>
          <p:nvPr/>
        </p:nvSpPr>
        <p:spPr>
          <a:xfrm>
            <a:off x="6287403" y="1686453"/>
            <a:ext cx="5853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Generalization at overparameterization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Frequency Principle (spectral bias)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Condensation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Lazy training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Double descent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Edge of stability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Lottery ticket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……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1A06E4-8D08-4B96-A4F5-03210927CC72}"/>
              </a:ext>
            </a:extLst>
          </p:cNvPr>
          <p:cNvSpPr txBox="1"/>
          <p:nvPr/>
        </p:nvSpPr>
        <p:spPr>
          <a:xfrm>
            <a:off x="4490224" y="5397131"/>
            <a:ext cx="760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</a:rPr>
              <a:t>如果我们是盲人，我们该怎么“摸象”？</a:t>
            </a:r>
          </a:p>
        </p:txBody>
      </p:sp>
    </p:spTree>
    <p:extLst>
      <p:ext uri="{BB962C8B-B14F-4D97-AF65-F5344CB8AC3E}">
        <p14:creationId xmlns:p14="http://schemas.microsoft.com/office/powerpoint/2010/main" val="2481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2DB9A2BE-FE48-4047-811E-1D908E00766E}"/>
              </a:ext>
            </a:extLst>
          </p:cNvPr>
          <p:cNvSpPr txBox="1">
            <a:spLocks/>
          </p:cNvSpPr>
          <p:nvPr/>
        </p:nvSpPr>
        <p:spPr>
          <a:xfrm>
            <a:off x="2018397" y="-46926"/>
            <a:ext cx="7772400" cy="92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正确的摸象姿势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B50889-2A29-403D-B7C7-F0B29053FF2F}"/>
              </a:ext>
            </a:extLst>
          </p:cNvPr>
          <p:cNvSpPr/>
          <p:nvPr/>
        </p:nvSpPr>
        <p:spPr>
          <a:xfrm>
            <a:off x="384726" y="6418920"/>
            <a:ext cx="4541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https://www.sloww.co/blind-men-elephant/</a:t>
            </a:r>
          </a:p>
        </p:txBody>
      </p:sp>
      <p:pic>
        <p:nvPicPr>
          <p:cNvPr id="3" name="Picture 2" descr="The Blind Men and The Elephant: A Short Story about Perspective | Sloww">
            <a:extLst>
              <a:ext uri="{FF2B5EF4-FFF2-40B4-BE49-F238E27FC236}">
                <a16:creationId xmlns:a16="http://schemas.microsoft.com/office/drawing/2014/main" id="{47C9026E-0DDB-4317-A772-B4890E4B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" y="1044841"/>
            <a:ext cx="5853125" cy="507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78A243-E9F5-4849-8ECB-1CAC33920756}"/>
              </a:ext>
            </a:extLst>
          </p:cNvPr>
          <p:cNvSpPr txBox="1"/>
          <p:nvPr/>
        </p:nvSpPr>
        <p:spPr>
          <a:xfrm>
            <a:off x="6193310" y="1404172"/>
            <a:ext cx="58531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抵制：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</a:rPr>
              <a:t>对局部认识的夸大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</a:rPr>
              <a:t>不关心现象细节的理论</a:t>
            </a:r>
            <a:endParaRPr lang="en-US" altLang="zh-CN" sz="2800" dirty="0">
              <a:solidFill>
                <a:schemeClr val="tx2"/>
              </a:solidFill>
            </a:endParaRPr>
          </a:p>
          <a:p>
            <a:r>
              <a:rPr lang="zh-CN" altLang="en-US" sz="2800" b="1" dirty="0">
                <a:solidFill>
                  <a:schemeClr val="tx2"/>
                </a:solidFill>
              </a:rPr>
              <a:t>应该：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r>
              <a:rPr lang="zh-CN" altLang="en-US" sz="2800" dirty="0">
                <a:solidFill>
                  <a:schemeClr val="tx2"/>
                </a:solidFill>
              </a:rPr>
              <a:t>细究局部、关注整体、分辨主次，</a:t>
            </a:r>
            <a:endParaRPr lang="en-US" altLang="zh-CN" sz="2800" dirty="0">
              <a:solidFill>
                <a:schemeClr val="tx2"/>
              </a:solidFill>
            </a:endParaRPr>
          </a:p>
          <a:p>
            <a:r>
              <a:rPr lang="zh-CN" altLang="en-US" sz="2800" dirty="0">
                <a:solidFill>
                  <a:schemeClr val="tx2"/>
                </a:solidFill>
              </a:rPr>
              <a:t>以扎实的现象研究为基础建立理论。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F3A402-B2C1-4C2A-9677-9B4900C57F73}"/>
              </a:ext>
            </a:extLst>
          </p:cNvPr>
          <p:cNvSpPr txBox="1"/>
          <p:nvPr/>
        </p:nvSpPr>
        <p:spPr>
          <a:xfrm>
            <a:off x="5414019" y="4651617"/>
            <a:ext cx="669273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扎实的现象研究：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r>
              <a:rPr lang="zh-CN" altLang="en-US" sz="2400" dirty="0">
                <a:solidFill>
                  <a:schemeClr val="tx2"/>
                </a:solidFill>
              </a:rPr>
              <a:t>这是一堵墙 </a:t>
            </a:r>
            <a:r>
              <a:rPr lang="en-US" altLang="zh-CN" sz="2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olidFill>
                  <a:schemeClr val="tx2"/>
                </a:solidFill>
              </a:rPr>
              <a:t>它中央的一部分大而厚实</a:t>
            </a:r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zh-CN" altLang="en-US" sz="2400" dirty="0">
                <a:solidFill>
                  <a:schemeClr val="tx2"/>
                </a:solidFill>
              </a:rPr>
              <a:t>这是一根绳子 </a:t>
            </a:r>
            <a:r>
              <a:rPr lang="en-US" altLang="zh-CN" sz="2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olidFill>
                  <a:schemeClr val="tx2"/>
                </a:solidFill>
                <a:sym typeface="Wingdings" panose="05000000000000000000" pitchFamily="2" charset="2"/>
              </a:rPr>
              <a:t>它后方的一部分又细又长</a:t>
            </a:r>
            <a:endParaRPr lang="en-US" altLang="zh-CN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zh-CN" altLang="en-US" sz="2400" dirty="0">
                <a:solidFill>
                  <a:schemeClr val="tx2"/>
                </a:solidFill>
                <a:sym typeface="Wingdings" panose="05000000000000000000" pitchFamily="2" charset="2"/>
              </a:rPr>
              <a:t>这是一棵树 </a:t>
            </a:r>
            <a:r>
              <a:rPr lang="en-US" altLang="zh-CN" sz="2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olidFill>
                  <a:schemeClr val="tx2"/>
                </a:solidFill>
                <a:sym typeface="Wingdings" panose="05000000000000000000" pitchFamily="2" charset="2"/>
              </a:rPr>
              <a:t>它下方有四根粗壮的柱形物支撑</a:t>
            </a:r>
            <a:endParaRPr lang="en-US" altLang="zh-CN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en-US" altLang="zh-CN" sz="2400" dirty="0">
                <a:solidFill>
                  <a:schemeClr val="tx2"/>
                </a:solidFill>
                <a:sym typeface="Wingdings" panose="05000000000000000000" pitchFamily="2" charset="2"/>
              </a:rPr>
              <a:t>……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2FB4FC-D557-8675-7E40-3CBAFC06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好的理论有哪些特点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EAA81C-2326-B9F1-DDAD-17422A960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基本条件：</a:t>
            </a:r>
            <a:endParaRPr lang="en-US" altLang="zh-CN" dirty="0"/>
          </a:p>
          <a:p>
            <a:pPr lvl="1"/>
            <a:r>
              <a:rPr lang="zh-CN" altLang="en-US" dirty="0"/>
              <a:t>问题重要：发现或者研究有趣的现象或者理论问题</a:t>
            </a:r>
            <a:endParaRPr lang="en-US" altLang="zh-CN" dirty="0"/>
          </a:p>
          <a:p>
            <a:pPr lvl="1"/>
            <a:r>
              <a:rPr lang="zh-CN" altLang="en-US" dirty="0"/>
              <a:t>可分析：简单到可以分析，但又复杂到可以对关心的现象或问题提供理解</a:t>
            </a:r>
            <a:endParaRPr lang="en-US" altLang="zh-CN" dirty="0"/>
          </a:p>
          <a:p>
            <a:pPr lvl="1"/>
            <a:r>
              <a:rPr lang="zh-CN" altLang="en-US" dirty="0"/>
              <a:t>可验证：可以被实验验证</a:t>
            </a:r>
            <a:endParaRPr lang="en-US" altLang="zh-CN" dirty="0"/>
          </a:p>
          <a:p>
            <a:r>
              <a:rPr lang="zh-CN" altLang="en-US" dirty="0"/>
              <a:t>高级条件</a:t>
            </a:r>
            <a:endParaRPr lang="en-US" altLang="zh-CN" dirty="0"/>
          </a:p>
          <a:p>
            <a:pPr lvl="1"/>
            <a:r>
              <a:rPr lang="zh-CN" altLang="en-US" dirty="0"/>
              <a:t>引出更多有意思的现象或者理论问题帮助我们更深入理解</a:t>
            </a:r>
            <a:endParaRPr lang="en-US" altLang="zh-CN" dirty="0"/>
          </a:p>
          <a:p>
            <a:pPr lvl="1"/>
            <a:r>
              <a:rPr lang="zh-CN" altLang="en-US" dirty="0"/>
              <a:t>指导实际算法的设计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66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/>
              <a:t>有意思的现象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40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48C20-6A97-5B08-FCDA-4D7DB47B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Long-standing problems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D2071-F9D7-5337-AED1-5802B1AA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975"/>
            <a:ext cx="12192000" cy="19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E99D5-F6E2-ECB3-4485-1BAFBAC7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7AA55-16D2-A173-3255-3E4A87823EDB}"/>
              </a:ext>
            </a:extLst>
          </p:cNvPr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1995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4A752-7722-CC7B-3D46-3C1328216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096"/>
            <a:ext cx="12192000" cy="12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60285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52449</TotalTime>
  <Words>804</Words>
  <Application>Microsoft Office PowerPoint</Application>
  <PresentationFormat>宽屏</PresentationFormat>
  <Paragraphs>138</Paragraphs>
  <Slides>31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等线</vt:lpstr>
      <vt:lpstr>黑体</vt:lpstr>
      <vt:lpstr>微软雅黑</vt:lpstr>
      <vt:lpstr>Arial</vt:lpstr>
      <vt:lpstr>Book Antiqua</vt:lpstr>
      <vt:lpstr>Cambria Math</vt:lpstr>
      <vt:lpstr>Helvetica</vt:lpstr>
      <vt:lpstr>Times New Roman</vt:lpstr>
      <vt:lpstr>1_自定义设计方案</vt:lpstr>
      <vt:lpstr>PowerPoint 演示文稿</vt:lpstr>
      <vt:lpstr>“平平无奇”的深度神经网络（DNN）</vt:lpstr>
      <vt:lpstr>神经网络越来越大</vt:lpstr>
      <vt:lpstr>为什么要发展理论</vt:lpstr>
      <vt:lpstr>PowerPoint 演示文稿</vt:lpstr>
      <vt:lpstr>PowerPoint 演示文稿</vt:lpstr>
      <vt:lpstr>好的理论有哪些特点</vt:lpstr>
      <vt:lpstr>有意思的现象</vt:lpstr>
      <vt:lpstr>Long-standing problems</vt:lpstr>
      <vt:lpstr>Overparameterization puzzle</vt:lpstr>
      <vt:lpstr>Is NN really so complex?</vt:lpstr>
      <vt:lpstr>PowerPoint 演示文稿</vt:lpstr>
      <vt:lpstr>Start from traditional generalization gap</vt:lpstr>
      <vt:lpstr>Overparameterization puzzle</vt:lpstr>
      <vt:lpstr>Frequency Principle</vt:lpstr>
      <vt:lpstr>Training process of 1d example in spatial domain</vt:lpstr>
      <vt:lpstr>Training process of 1d example in Fourier domain</vt:lpstr>
      <vt:lpstr>Important problems in this field </vt:lpstr>
      <vt:lpstr>2d data</vt:lpstr>
      <vt:lpstr>2d data</vt:lpstr>
      <vt:lpstr>Lottery ticket hypothesis</vt:lpstr>
      <vt:lpstr>Lottery ticket hypothesis</vt:lpstr>
      <vt:lpstr>Edge of stability</vt:lpstr>
      <vt:lpstr>Edge of stability</vt:lpstr>
      <vt:lpstr>Sharpness effect</vt:lpstr>
      <vt:lpstr>Sharpness effect</vt:lpstr>
      <vt:lpstr>Experiment list</vt:lpstr>
      <vt:lpstr>Experiment list</vt:lpstr>
      <vt:lpstr>1d cross section</vt:lpstr>
      <vt:lpstr>Condensation 凝聚现象</vt:lpstr>
      <vt:lpstr>Condensation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450</cp:revision>
  <dcterms:created xsi:type="dcterms:W3CDTF">2020-06-05T07:59:29Z</dcterms:created>
  <dcterms:modified xsi:type="dcterms:W3CDTF">2023-11-20T01:18:25Z</dcterms:modified>
</cp:coreProperties>
</file>